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italic.fntdata"/><Relationship Id="rId6" Type="http://schemas.openxmlformats.org/officeDocument/2006/relationships/slide" Target="slides/slide1.xml"/><Relationship Id="rId18"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2b8b68f40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2b8b68f40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2b8b68f40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2b8b68f40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2b847eb16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2b847eb16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2b8b68f40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2b8b68f40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2b8b68f40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2b8b68f40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2b8b68f400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2b8b68f400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2b8b68f400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2b8b68f40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237525"/>
            <a:ext cx="8434800" cy="3140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t>Detecting Clinical Signs of Anaemia From Digital</a:t>
            </a:r>
            <a:endParaRPr/>
          </a:p>
          <a:p>
            <a:pPr indent="0" lvl="0" marL="0" rtl="0" algn="l">
              <a:spcBef>
                <a:spcPts val="0"/>
              </a:spcBef>
              <a:spcAft>
                <a:spcPts val="0"/>
              </a:spcAft>
              <a:buNone/>
            </a:pPr>
            <a:r>
              <a:rPr lang="en"/>
              <a:t>Images of the Palpebral Conjunctiva</a:t>
            </a:r>
            <a:endParaRPr/>
          </a:p>
        </p:txBody>
      </p:sp>
      <p:sp>
        <p:nvSpPr>
          <p:cNvPr id="68" name="Google Shape;68;p13"/>
          <p:cNvSpPr txBox="1"/>
          <p:nvPr>
            <p:ph idx="1" type="subTitle"/>
          </p:nvPr>
        </p:nvSpPr>
        <p:spPr>
          <a:xfrm>
            <a:off x="390525" y="3411030"/>
            <a:ext cx="8222100" cy="800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t>-  By Giovanni Dimauro, Attilio Guarini, Danilo Caivano, Francesco Girardi, Crescenza Pasciolla, And Angela Iacobazzi</a:t>
            </a:r>
            <a:endParaRPr sz="2000"/>
          </a:p>
        </p:txBody>
      </p:sp>
      <p:sp>
        <p:nvSpPr>
          <p:cNvPr id="69" name="Google Shape;69;p13"/>
          <p:cNvSpPr txBox="1"/>
          <p:nvPr/>
        </p:nvSpPr>
        <p:spPr>
          <a:xfrm>
            <a:off x="390525" y="4244825"/>
            <a:ext cx="539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A presentation by Shrey Gupta</a:t>
            </a:r>
            <a:endParaRPr>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idx="4294967295" type="subTitle"/>
          </p:nvPr>
        </p:nvSpPr>
        <p:spPr>
          <a:xfrm>
            <a:off x="109350" y="787675"/>
            <a:ext cx="8925300" cy="41127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Non-invasive method to monitor and identify potential risk of anemia</a:t>
            </a:r>
            <a:endParaRPr sz="1600"/>
          </a:p>
          <a:p>
            <a:pPr indent="-330200" lvl="0" marL="457200" rtl="0" algn="l">
              <a:spcBef>
                <a:spcPts val="0"/>
              </a:spcBef>
              <a:spcAft>
                <a:spcPts val="0"/>
              </a:spcAft>
              <a:buSzPts val="1600"/>
              <a:buChar char="●"/>
            </a:pPr>
            <a:r>
              <a:rPr lang="en" sz="1600"/>
              <a:t>System detects clinical signs of anemia from digital images of palpebral conjunctiva</a:t>
            </a:r>
            <a:endParaRPr sz="1600"/>
          </a:p>
          <a:p>
            <a:pPr indent="-330200" lvl="0" marL="457200" rtl="0" algn="l">
              <a:spcBef>
                <a:spcPts val="0"/>
              </a:spcBef>
              <a:spcAft>
                <a:spcPts val="0"/>
              </a:spcAft>
              <a:buSzPts val="1600"/>
              <a:buChar char="●"/>
            </a:pPr>
            <a:r>
              <a:rPr lang="en" sz="1600"/>
              <a:t>New acquisition device (spacer and lens) is inexpensive and simple to use</a:t>
            </a:r>
            <a:endParaRPr sz="1600"/>
          </a:p>
          <a:p>
            <a:pPr indent="-330200" lvl="0" marL="457200" rtl="0" algn="l">
              <a:spcBef>
                <a:spcPts val="0"/>
              </a:spcBef>
              <a:spcAft>
                <a:spcPts val="0"/>
              </a:spcAft>
              <a:buSzPts val="1600"/>
              <a:buChar char="●"/>
            </a:pPr>
            <a:r>
              <a:rPr lang="en" sz="1600"/>
              <a:t>Absence of ambient light in acquisitions is fundamental, making preventive standardization processes unnecessary</a:t>
            </a:r>
            <a:endParaRPr sz="1600"/>
          </a:p>
          <a:p>
            <a:pPr indent="-330200" lvl="0" marL="457200" rtl="0" algn="l">
              <a:spcBef>
                <a:spcPts val="0"/>
              </a:spcBef>
              <a:spcAft>
                <a:spcPts val="0"/>
              </a:spcAft>
              <a:buSzPts val="1600"/>
              <a:buChar char="●"/>
            </a:pPr>
            <a:r>
              <a:rPr lang="en" sz="1600"/>
              <a:t>Color clustering applied to images allows abstraction from irrelevant details</a:t>
            </a:r>
            <a:endParaRPr sz="1600"/>
          </a:p>
          <a:p>
            <a:pPr indent="-330200" lvl="0" marL="457200" rtl="0" algn="l">
              <a:spcBef>
                <a:spcPts val="0"/>
              </a:spcBef>
              <a:spcAft>
                <a:spcPts val="0"/>
              </a:spcAft>
              <a:buSzPts val="1600"/>
              <a:buChar char="●"/>
            </a:pPr>
            <a:r>
              <a:rPr lang="en" sz="1600"/>
              <a:t>Appropriately balanced dataset allows better estimation of relationship </a:t>
            </a:r>
            <a:r>
              <a:rPr lang="en" sz="1600"/>
              <a:t>between </a:t>
            </a:r>
            <a:r>
              <a:rPr lang="en" sz="1600"/>
              <a:t>pathology and conjunctival pallor</a:t>
            </a:r>
            <a:endParaRPr sz="1600"/>
          </a:p>
          <a:p>
            <a:pPr indent="-330200" lvl="0" marL="457200" rtl="0" algn="l">
              <a:spcBef>
                <a:spcPts val="0"/>
              </a:spcBef>
              <a:spcAft>
                <a:spcPts val="0"/>
              </a:spcAft>
              <a:buSzPts val="1600"/>
              <a:buChar char="●"/>
            </a:pPr>
            <a:r>
              <a:rPr lang="en" sz="1600"/>
              <a:t>Implementation of classifier for two risk classes supports end users</a:t>
            </a:r>
            <a:endParaRPr sz="1600"/>
          </a:p>
          <a:p>
            <a:pPr indent="-330200" lvl="0" marL="457200" rtl="0" algn="l">
              <a:spcBef>
                <a:spcPts val="0"/>
              </a:spcBef>
              <a:spcAft>
                <a:spcPts val="0"/>
              </a:spcAft>
              <a:buSzPts val="1600"/>
              <a:buChar char="●"/>
            </a:pPr>
            <a:r>
              <a:rPr lang="en" sz="1600"/>
              <a:t>Results guarantee reliability of system as personal monitoring tool</a:t>
            </a:r>
            <a:endParaRPr sz="1600"/>
          </a:p>
          <a:p>
            <a:pPr indent="-330200" lvl="0" marL="457200" rtl="0" algn="l">
              <a:spcBef>
                <a:spcPts val="0"/>
              </a:spcBef>
              <a:spcAft>
                <a:spcPts val="0"/>
              </a:spcAft>
              <a:buSzPts val="1600"/>
              <a:buChar char="●"/>
            </a:pPr>
            <a:r>
              <a:rPr lang="en" sz="1600"/>
              <a:t>System could considerably reduce number of candidate subjects for blood sampling, highlight suspected anemic state of persons at risk (e.g. 9-12 year old girls who experience menarche), and help with massive screening in resource-poor settings, especially in rural areas.</a:t>
            </a:r>
            <a:endParaRPr sz="1600"/>
          </a:p>
        </p:txBody>
      </p:sp>
      <p:sp>
        <p:nvSpPr>
          <p:cNvPr id="123" name="Google Shape;123;p22"/>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Conclusion</a:t>
            </a:r>
            <a:endParaRPr sz="3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357253" y="2248500"/>
            <a:ext cx="2808000" cy="6465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3000"/>
              <a:t>Thank You</a:t>
            </a:r>
            <a:endParaRPr sz="3000"/>
          </a:p>
        </p:txBody>
      </p:sp>
      <p:pic>
        <p:nvPicPr>
          <p:cNvPr descr="Black and white upward shot of Golden Gate Bridge" id="129" name="Google Shape;129;p23"/>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5" name="Google Shape;75;p14"/>
          <p:cNvSpPr txBox="1"/>
          <p:nvPr>
            <p:ph idx="1" type="body"/>
          </p:nvPr>
        </p:nvSpPr>
        <p:spPr>
          <a:xfrm>
            <a:off x="471900" y="1919075"/>
            <a:ext cx="8222100" cy="29799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Anemia is a condition where the body does not have enough healthy red blood cells to carry sufficient oxygen to the body's tissues</a:t>
            </a:r>
            <a:endParaRPr sz="1600"/>
          </a:p>
          <a:p>
            <a:pPr indent="-330200" lvl="0" marL="457200" rtl="0" algn="l">
              <a:spcBef>
                <a:spcPts val="0"/>
              </a:spcBef>
              <a:spcAft>
                <a:spcPts val="0"/>
              </a:spcAft>
              <a:buSzPts val="1600"/>
              <a:buChar char="●"/>
            </a:pPr>
            <a:r>
              <a:rPr lang="en" sz="1600"/>
              <a:t>Anemia is typically diagnosed through blood tests to measure the levels of hemoglobin, hematocrit, and red blood cells</a:t>
            </a:r>
            <a:endParaRPr sz="1600"/>
          </a:p>
          <a:p>
            <a:pPr indent="-330200" lvl="0" marL="457200" rtl="0" algn="l">
              <a:spcBef>
                <a:spcPts val="0"/>
              </a:spcBef>
              <a:spcAft>
                <a:spcPts val="0"/>
              </a:spcAft>
              <a:buSzPts val="1600"/>
              <a:buChar char="●"/>
            </a:pPr>
            <a:r>
              <a:rPr lang="en" sz="1600"/>
              <a:t>Traditional methods of anemia diagnosis can be invasive, costly, and require specialized equipment and trained medical professionals. In some cases, traditional methods may also be unavailable or impractical in certain settings</a:t>
            </a:r>
            <a:endParaRPr sz="1600"/>
          </a:p>
          <a:p>
            <a:pPr indent="-330200" lvl="0" marL="457200" rtl="0" algn="l">
              <a:spcBef>
                <a:spcPts val="0"/>
              </a:spcBef>
              <a:spcAft>
                <a:spcPts val="0"/>
              </a:spcAft>
              <a:buSzPts val="1600"/>
              <a:buChar char="●"/>
            </a:pPr>
            <a:r>
              <a:rPr lang="en" sz="1600"/>
              <a:t>The paper discusses a novel method of diagnosing anemia using digital images of the palpebral conjunctiva, which is a non-invasive and cost-effective alternative to traditional methods of diagnosis</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Related Work</a:t>
            </a:r>
            <a:endParaRPr/>
          </a:p>
        </p:txBody>
      </p:sp>
      <p:sp>
        <p:nvSpPr>
          <p:cNvPr id="81" name="Google Shape;81;p15"/>
          <p:cNvSpPr txBox="1"/>
          <p:nvPr>
            <p:ph idx="1" type="body"/>
          </p:nvPr>
        </p:nvSpPr>
        <p:spPr>
          <a:xfrm>
            <a:off x="371850" y="1816025"/>
            <a:ext cx="8400300" cy="32631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Digital image processing has been used to investigate the relationship between the pallor of fingertips and the concentration of hemoglobin in the blood. </a:t>
            </a:r>
            <a:endParaRPr sz="1600"/>
          </a:p>
          <a:p>
            <a:pPr indent="-330200" lvl="0" marL="457200" rtl="0" algn="l">
              <a:spcBef>
                <a:spcPts val="0"/>
              </a:spcBef>
              <a:spcAft>
                <a:spcPts val="0"/>
              </a:spcAft>
              <a:buSzPts val="1600"/>
              <a:buChar char="●"/>
            </a:pPr>
            <a:r>
              <a:rPr lang="en" sz="1600"/>
              <a:t>HemaApp is an application for monitoring hemoglobin levels based on the method described above with the innovative use of different artificial light sources.</a:t>
            </a:r>
            <a:endParaRPr sz="1600"/>
          </a:p>
          <a:p>
            <a:pPr indent="-330200" lvl="0" marL="457200" rtl="0" algn="l">
              <a:spcBef>
                <a:spcPts val="0"/>
              </a:spcBef>
              <a:spcAft>
                <a:spcPts val="0"/>
              </a:spcAft>
              <a:buSzPts val="1600"/>
              <a:buChar char="●"/>
            </a:pPr>
            <a:r>
              <a:rPr lang="en" sz="1600"/>
              <a:t>Another approach is based on the redness of the palpebral conjunctiva. To identify the image margins of the palpebral conjunctiva, an edge detector algorithm was used with the addition of a Gaussian filter</a:t>
            </a:r>
            <a:endParaRPr sz="1600"/>
          </a:p>
          <a:p>
            <a:pPr indent="-330200" lvl="0" marL="457200" rtl="0" algn="l">
              <a:spcBef>
                <a:spcPts val="0"/>
              </a:spcBef>
              <a:spcAft>
                <a:spcPts val="0"/>
              </a:spcAft>
              <a:buSzPts val="1600"/>
              <a:buChar char="●"/>
            </a:pPr>
            <a:r>
              <a:rPr lang="en" sz="1600"/>
              <a:t>This study takes into consideration 102 people, with new features, new algorithms for extracting color characteristics, a method for assisted selection of the area of the palpebral conjunctiva, and experimentation with oversampling of the dataset with the SMOTE and ROSE algorithms to balance the anemic and non-anemic samples.</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Dataset</a:t>
            </a:r>
            <a:endParaRPr/>
          </a:p>
        </p:txBody>
      </p:sp>
      <p:sp>
        <p:nvSpPr>
          <p:cNvPr id="87" name="Google Shape;87;p16"/>
          <p:cNvSpPr txBox="1"/>
          <p:nvPr>
            <p:ph idx="1" type="body"/>
          </p:nvPr>
        </p:nvSpPr>
        <p:spPr>
          <a:xfrm>
            <a:off x="353100" y="1787900"/>
            <a:ext cx="8437800" cy="32631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The anaemia alarm condition is based on a 2-class evaluation principle: the patient’s condition is marked as ‘risk’ when Hb&lt;11.5 g/dl and ‘safe’ when Hb&gt;=11.5</a:t>
            </a:r>
            <a:endParaRPr sz="1600"/>
          </a:p>
          <a:p>
            <a:pPr indent="-330200" lvl="0" marL="457200" rtl="0" algn="l">
              <a:spcBef>
                <a:spcPts val="0"/>
              </a:spcBef>
              <a:spcAft>
                <a:spcPts val="0"/>
              </a:spcAft>
              <a:buSzPts val="1600"/>
              <a:buChar char="●"/>
            </a:pPr>
            <a:r>
              <a:rPr lang="en" sz="1600"/>
              <a:t>The experiments were carried on 102 persons (25 persons with Hb &lt;11.5 gm/dL)</a:t>
            </a:r>
            <a:endParaRPr sz="1600"/>
          </a:p>
          <a:p>
            <a:pPr indent="-330200" lvl="0" marL="457200" rtl="0" algn="l">
              <a:spcBef>
                <a:spcPts val="0"/>
              </a:spcBef>
              <a:spcAft>
                <a:spcPts val="0"/>
              </a:spcAft>
              <a:buSzPts val="1600"/>
              <a:buChar char="●"/>
            </a:pPr>
            <a:r>
              <a:rPr lang="en" sz="1600"/>
              <a:t>Dataset Balancing Problems</a:t>
            </a:r>
            <a:endParaRPr sz="1600"/>
          </a:p>
          <a:p>
            <a:pPr indent="-330200" lvl="1" marL="914400" rtl="0" algn="l">
              <a:spcBef>
                <a:spcPts val="0"/>
              </a:spcBef>
              <a:spcAft>
                <a:spcPts val="0"/>
              </a:spcAft>
              <a:buSzPts val="1600"/>
              <a:buChar char="○"/>
            </a:pPr>
            <a:r>
              <a:rPr lang="en" sz="1600"/>
              <a:t>In this work, two algorithms for class balancing are studied in the case of safe and risk classes related to anemia: Random Over-Sampling Examples (ROSE) and Synthetic Minority Over-sampling Technique (SMOTE).</a:t>
            </a:r>
            <a:endParaRPr sz="1600"/>
          </a:p>
          <a:p>
            <a:pPr indent="-330200" lvl="1" marL="914400" rtl="0" algn="l">
              <a:spcBef>
                <a:spcPts val="0"/>
              </a:spcBef>
              <a:spcAft>
                <a:spcPts val="0"/>
              </a:spcAft>
              <a:buSzPts val="1600"/>
              <a:buChar char="○"/>
            </a:pPr>
            <a:r>
              <a:rPr lang="en" sz="1600"/>
              <a:t>ROSE creates new artificial data through a smoothed bootstrap-based technique, while SMOTE creates synthetic samples to oversample the minority class.</a:t>
            </a:r>
            <a:endParaRPr sz="1600"/>
          </a:p>
          <a:p>
            <a:pPr indent="-330200" lvl="1" marL="914400" rtl="0" algn="l">
              <a:spcBef>
                <a:spcPts val="0"/>
              </a:spcBef>
              <a:spcAft>
                <a:spcPts val="0"/>
              </a:spcAft>
              <a:buSzPts val="1600"/>
              <a:buChar char="○"/>
            </a:pPr>
            <a:r>
              <a:rPr lang="en" sz="1600"/>
              <a:t>SMOTE leaves the original data in the dataset, while ROSE leaves no data in the original state.</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Diagnostic Support</a:t>
            </a:r>
            <a:endParaRPr/>
          </a:p>
        </p:txBody>
      </p:sp>
      <p:sp>
        <p:nvSpPr>
          <p:cNvPr id="93" name="Google Shape;93;p17"/>
          <p:cNvSpPr txBox="1"/>
          <p:nvPr>
            <p:ph idx="1" type="body"/>
          </p:nvPr>
        </p:nvSpPr>
        <p:spPr>
          <a:xfrm>
            <a:off x="460950" y="1722325"/>
            <a:ext cx="8222100" cy="35463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The palpebral conjunctiva is a suitable site for anaemia observation due to high vascularization.</a:t>
            </a:r>
            <a:endParaRPr sz="1600"/>
          </a:p>
          <a:p>
            <a:pPr indent="-330200" lvl="0" marL="457200" rtl="0" algn="l">
              <a:spcBef>
                <a:spcPts val="0"/>
              </a:spcBef>
              <a:spcAft>
                <a:spcPts val="0"/>
              </a:spcAft>
              <a:buSzPts val="1600"/>
              <a:buChar char="●"/>
            </a:pPr>
            <a:r>
              <a:rPr lang="en" sz="1600"/>
              <a:t>A low-cost, user-friendly medical device is developed for home use, consisting of a smartphone, macro-lens, and special spacer.</a:t>
            </a:r>
            <a:endParaRPr sz="1600"/>
          </a:p>
          <a:p>
            <a:pPr indent="-330200" lvl="0" marL="457200" rtl="0" algn="l">
              <a:spcBef>
                <a:spcPts val="0"/>
              </a:spcBef>
              <a:spcAft>
                <a:spcPts val="0"/>
              </a:spcAft>
              <a:buSzPts val="1600"/>
              <a:buChar char="●"/>
            </a:pPr>
            <a:r>
              <a:rPr lang="en" sz="1600"/>
              <a:t>The device takes high-resolution photos of the conjunctiva and is insensitive to ambient light.</a:t>
            </a:r>
            <a:endParaRPr sz="1600"/>
          </a:p>
          <a:p>
            <a:pPr indent="-330200" lvl="0" marL="457200" rtl="0" algn="l">
              <a:spcBef>
                <a:spcPts val="0"/>
              </a:spcBef>
              <a:spcAft>
                <a:spcPts val="0"/>
              </a:spcAft>
              <a:buSzPts val="1600"/>
              <a:buChar char="●"/>
            </a:pPr>
            <a:r>
              <a:rPr lang="en" sz="1600"/>
              <a:t>The software system enables anaemia monitoring and direct medical consultation, with data sent to physicians immediately.</a:t>
            </a:r>
            <a:endParaRPr sz="1600"/>
          </a:p>
          <a:p>
            <a:pPr indent="-330200" lvl="0" marL="457200" rtl="0" algn="l">
              <a:spcBef>
                <a:spcPts val="0"/>
              </a:spcBef>
              <a:spcAft>
                <a:spcPts val="0"/>
              </a:spcAft>
              <a:buSzPts val="1600"/>
              <a:buChar char="●"/>
            </a:pPr>
            <a:r>
              <a:rPr lang="en" sz="1600"/>
              <a:t>The acquisition process involves taking a photo of the orbital region and segmenting it using the SLIC Superpixels algorithm.</a:t>
            </a:r>
            <a:endParaRPr sz="1600"/>
          </a:p>
          <a:p>
            <a:pPr indent="-330200" lvl="0" marL="457200" rtl="0" algn="l">
              <a:spcBef>
                <a:spcPts val="0"/>
              </a:spcBef>
              <a:spcAft>
                <a:spcPts val="0"/>
              </a:spcAft>
              <a:buSzPts val="1600"/>
              <a:buChar char="●"/>
            </a:pPr>
            <a:r>
              <a:rPr lang="en" sz="1600"/>
              <a:t>The macro-regions of pixels make it easy to select the region of interest for feature extraction</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207353" y="1494300"/>
            <a:ext cx="2808000" cy="21549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sz="3200"/>
              <a:t>Image Analysis And Feature Extraction</a:t>
            </a:r>
            <a:endParaRPr sz="3200"/>
          </a:p>
        </p:txBody>
      </p:sp>
      <p:sp>
        <p:nvSpPr>
          <p:cNvPr id="99" name="Google Shape;99;p18"/>
          <p:cNvSpPr txBox="1"/>
          <p:nvPr>
            <p:ph idx="1" type="body"/>
          </p:nvPr>
        </p:nvSpPr>
        <p:spPr>
          <a:xfrm>
            <a:off x="3391525" y="90450"/>
            <a:ext cx="5696100" cy="49626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Clr>
                <a:schemeClr val="lt2"/>
              </a:buClr>
              <a:buSzPts val="1600"/>
              <a:buChar char="●"/>
            </a:pPr>
            <a:r>
              <a:rPr lang="en" sz="1600">
                <a:solidFill>
                  <a:schemeClr val="lt2"/>
                </a:solidFill>
              </a:rPr>
              <a:t>Hemoglobin's</a:t>
            </a:r>
            <a:r>
              <a:rPr lang="en" sz="1600">
                <a:solidFill>
                  <a:schemeClr val="lt2"/>
                </a:solidFill>
              </a:rPr>
              <a:t> absorption characteristics give it its typical color and reflect red light while absorbing green light.</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Erythematous index (EI) and component a∗ of the CIE-Lab color space are used to quantify paleness.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The EI is calculated based on the reflection of red and green light, with higher amounts of haemoglobin reflecting more red light and less green light.</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Component a∗ of the CIE-Lab color space is used to estimate changes in color perception, with increasing a∗ values indicating increasing redness of the conjunctiva.</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Color analysis can provide an objective and quantifiable assessment of skin reactions to allergy tests and other medical conditions.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Image standardization was unnecessary due to the use of a single smartphone and controlled ambient lighting conditions.</a:t>
            </a:r>
            <a:endParaRPr sz="1600">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197953" y="1986900"/>
            <a:ext cx="2808000" cy="11697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sz="3200"/>
              <a:t>COLOUR CLUSTERING</a:t>
            </a:r>
            <a:endParaRPr sz="3200"/>
          </a:p>
        </p:txBody>
      </p:sp>
      <p:sp>
        <p:nvSpPr>
          <p:cNvPr id="105" name="Google Shape;105;p19"/>
          <p:cNvSpPr txBox="1"/>
          <p:nvPr>
            <p:ph idx="1" type="body"/>
          </p:nvPr>
        </p:nvSpPr>
        <p:spPr>
          <a:xfrm>
            <a:off x="3589500" y="232050"/>
            <a:ext cx="5208000" cy="46794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Clr>
                <a:schemeClr val="lt2"/>
              </a:buClr>
              <a:buSzPts val="1600"/>
              <a:buChar char="●"/>
            </a:pPr>
            <a:r>
              <a:rPr lang="en" sz="1600">
                <a:solidFill>
                  <a:schemeClr val="lt2"/>
                </a:solidFill>
              </a:rPr>
              <a:t>K-means algorithm used to choose prevalent colours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RGB colour space used to represent pixels in a 3D space</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Euclidean distances calculated between points to assign significant centroids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Denser areas of the image form partitions with centroids representing prevailing colours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Number of tones selected by algorithm equivalent to parameter 'K'</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Too low K value results in considerable approximation, too high K value makes it difficult to identify distinct clusters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Based on dataset experiences, images of palpebral conjunctiva contain on average 10 significant colours for feature extraction.</a:t>
            </a:r>
            <a:endParaRPr sz="1600">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0" y="1248000"/>
            <a:ext cx="3316500" cy="26475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sz="3200"/>
              <a:t>MANUAL SEGMENTATION OF THE PALPEBRAL CONJUNCTIVA</a:t>
            </a:r>
            <a:endParaRPr sz="3200"/>
          </a:p>
        </p:txBody>
      </p:sp>
      <p:sp>
        <p:nvSpPr>
          <p:cNvPr id="111" name="Google Shape;111;p20"/>
          <p:cNvSpPr txBox="1"/>
          <p:nvPr>
            <p:ph idx="1" type="body"/>
          </p:nvPr>
        </p:nvSpPr>
        <p:spPr>
          <a:xfrm>
            <a:off x="3477050" y="0"/>
            <a:ext cx="5535900" cy="52458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Clr>
                <a:schemeClr val="lt2"/>
              </a:buClr>
              <a:buSzPts val="1600"/>
              <a:buChar char="●"/>
            </a:pPr>
            <a:r>
              <a:rPr lang="en" sz="1600">
                <a:solidFill>
                  <a:schemeClr val="lt2"/>
                </a:solidFill>
              </a:rPr>
              <a:t>Two unbalanced datasets were used for training the classification algorithms.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10-fold-stratified-cross-validation technique was used for testing the efficiency of prediction models.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All classifiers showed high error rates and a probability of no alarm greater than zero.</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SMOTE and ROSE balancing algorithms were applied to balance the datasets.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SMOTE-balanced dataset: kNN algorithm showed the best performance with no false negatives.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ROSE-balanced dataset: kNN algorithm showed the best performance with no false negatives.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Conclusion: </a:t>
            </a:r>
            <a:endParaRPr sz="1600">
              <a:solidFill>
                <a:schemeClr val="lt2"/>
              </a:solidFill>
            </a:endParaRPr>
          </a:p>
          <a:p>
            <a:pPr indent="-330200" lvl="1" marL="914400" rtl="0" algn="l">
              <a:spcBef>
                <a:spcPts val="0"/>
              </a:spcBef>
              <a:spcAft>
                <a:spcPts val="0"/>
              </a:spcAft>
              <a:buClr>
                <a:schemeClr val="lt2"/>
              </a:buClr>
              <a:buSzPts val="1600"/>
              <a:buChar char="○"/>
            </a:pPr>
            <a:r>
              <a:rPr lang="en" sz="1600">
                <a:solidFill>
                  <a:schemeClr val="lt2"/>
                </a:solidFill>
              </a:rPr>
              <a:t>Dataset balancing improves the performance of classification algorithms in identifying conjunctives, with the kNN algorithm being the best performing algorithm in both SMOTE and ROSE balanced datasets.</a:t>
            </a:r>
            <a:endParaRPr sz="1600">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46851" y="1248000"/>
            <a:ext cx="3465300" cy="26475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sz="3200"/>
              <a:t>ASSISTED SEGMENTATION OF THE PALPEBRAL CONJUNCTIVA</a:t>
            </a:r>
            <a:endParaRPr sz="3200"/>
          </a:p>
        </p:txBody>
      </p:sp>
      <p:sp>
        <p:nvSpPr>
          <p:cNvPr id="117" name="Google Shape;117;p21"/>
          <p:cNvSpPr txBox="1"/>
          <p:nvPr>
            <p:ph idx="1" type="body"/>
          </p:nvPr>
        </p:nvSpPr>
        <p:spPr>
          <a:xfrm>
            <a:off x="3580150" y="232050"/>
            <a:ext cx="5292300" cy="46794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Clr>
                <a:schemeClr val="lt2"/>
              </a:buClr>
              <a:buSzPts val="1600"/>
              <a:buChar char="●"/>
            </a:pPr>
            <a:r>
              <a:rPr lang="en" sz="1600">
                <a:solidFill>
                  <a:schemeClr val="lt2"/>
                </a:solidFill>
              </a:rPr>
              <a:t>Image segmentation of palpebral conjunctiva was done using superpixels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Aim is to develop a free tool for anemia detection usable by patients and specialized personnel</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kNN classifier with features a* and EI showed reliable evaluation of anemia suspicion</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ROSE balancing algorithm was more effective than SMOTE algorithm in reducing failure to alarm probability to zero</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Dataset balancing achieved zero false negatives, acceptable to avoid misleading results</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No customization done for patient characteristics; improvement possible by considering gender and age thresholds for anemia</a:t>
            </a:r>
            <a:endParaRPr sz="1600">
              <a:solidFill>
                <a:schemeClr val="lt2"/>
              </a:solidFill>
            </a:endParaRPr>
          </a:p>
          <a:p>
            <a:pPr indent="-330200" lvl="0" marL="457200" rtl="0" algn="l">
              <a:spcBef>
                <a:spcPts val="0"/>
              </a:spcBef>
              <a:spcAft>
                <a:spcPts val="0"/>
              </a:spcAft>
              <a:buClr>
                <a:schemeClr val="lt2"/>
              </a:buClr>
              <a:buSzPts val="1600"/>
              <a:buChar char="●"/>
            </a:pPr>
            <a:r>
              <a:rPr lang="en" sz="1600">
                <a:solidFill>
                  <a:schemeClr val="lt2"/>
                </a:solidFill>
              </a:rPr>
              <a:t>Photographs taken without strict instructions to simulate real us</a:t>
            </a:r>
            <a:r>
              <a:rPr lang="en" sz="1600">
                <a:solidFill>
                  <a:schemeClr val="lt2"/>
                </a:solidFill>
              </a:rPr>
              <a:t>e</a:t>
            </a:r>
            <a:endParaRPr sz="1600">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